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73" r:id="rId3"/>
    <p:sldId id="354" r:id="rId4"/>
    <p:sldId id="345" r:id="rId5"/>
    <p:sldId id="347" r:id="rId6"/>
    <p:sldId id="340" r:id="rId7"/>
    <p:sldId id="362" r:id="rId8"/>
    <p:sldId id="353" r:id="rId9"/>
    <p:sldId id="363" r:id="rId10"/>
    <p:sldId id="322" r:id="rId11"/>
    <p:sldId id="320" r:id="rId12"/>
    <p:sldId id="274" r:id="rId13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F00"/>
    <a:srgbClr val="A7A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83142" autoAdjust="0"/>
  </p:normalViewPr>
  <p:slideViewPr>
    <p:cSldViewPr>
      <p:cViewPr varScale="1">
        <p:scale>
          <a:sx n="83" d="100"/>
          <a:sy n="83" d="100"/>
        </p:scale>
        <p:origin x="151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3101" y="-667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tableStyles" Target="tableStyles.xml" Id="rId18" /><Relationship Type="http://schemas.openxmlformats.org/officeDocument/2006/relationships/slide" Target="slides/slide1.xml" Id="rId3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theme" Target="theme/theme1.xml" Id="rId17" /><Relationship Type="http://schemas.openxmlformats.org/officeDocument/2006/relationships/slideMaster" Target="slideMasters/slideMaster1.xml" Id="rId2" /><Relationship Type="http://schemas.openxmlformats.org/officeDocument/2006/relationships/viewProps" Target="viewProps.xml" Id="rId16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3.xml" Id="rId5" /><Relationship Type="http://schemas.openxmlformats.org/officeDocument/2006/relationships/presProps" Target="presProps.xml" Id="rId15" /><Relationship Type="http://schemas.openxmlformats.org/officeDocument/2006/relationships/slide" Target="slides/slide8.xml" Id="rId10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notesMaster" Target="notesMasters/notesMaster1.xml" Id="rId14" /><Relationship Type="http://schemas.openxmlformats.org/officeDocument/2006/relationships/customXml" Target="/customXML/item3.xml" Id="R8de596218e50435c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B4100-1763-456F-B16D-7E3B4FF9AD2E}" type="datetimeFigureOut">
              <a:rPr lang="en-AU" smtClean="0"/>
              <a:t>17/06/2019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54DD2-62D5-49AD-B89B-158133BD9F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104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54DD2-62D5-49AD-B89B-158133BD9FD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6233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0517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54DD2-62D5-49AD-B89B-158133BD9FD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2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91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FFC000"/>
              </a:buClr>
              <a:buFont typeface="Arial Black" pitchFamily="34" charset="0"/>
              <a:buNone/>
            </a:pPr>
            <a:endParaRPr lang="en-AU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54DD2-62D5-49AD-B89B-158133BD9FD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9035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>
                <a:solidFill>
                  <a:prstClr val="black"/>
                </a:solidFill>
              </a:rPr>
              <a:pPr/>
              <a:t>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8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7039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algn="l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1365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7070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FFC000"/>
              </a:buClr>
              <a:buFont typeface="Arial Black" pitchFamily="34" charset="0"/>
              <a:buNone/>
            </a:pPr>
            <a:endParaRPr lang="en-AU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54DD2-62D5-49AD-B89B-158133BD9FD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748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3D491-FF5D-4A14-A116-9778BDB1C6E5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937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BE7C-31A8-4E42-B261-580FBC8ECCDD}" type="datetimeFigureOut">
              <a:rPr lang="en-AU" smtClean="0"/>
              <a:t>17/06/2019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1767-B1C1-4F9D-B925-F3296B374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986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BE7C-31A8-4E42-B261-580FBC8ECCDD}" type="datetimeFigureOut">
              <a:rPr lang="en-AU" smtClean="0"/>
              <a:t>17/06/2019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1767-B1C1-4F9D-B925-F3296B374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726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BE7C-31A8-4E42-B261-580FBC8ECCDD}" type="datetimeFigureOut">
              <a:rPr lang="en-AU" smtClean="0"/>
              <a:t>17/06/2019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1767-B1C1-4F9D-B925-F3296B374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193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BE7C-31A8-4E42-B261-580FBC8ECCDD}" type="datetimeFigureOut">
              <a:rPr lang="en-AU" smtClean="0"/>
              <a:t>17/06/2019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1767-B1C1-4F9D-B925-F3296B374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761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BE7C-31A8-4E42-B261-580FBC8ECCDD}" type="datetimeFigureOut">
              <a:rPr lang="en-AU" smtClean="0"/>
              <a:t>17/06/2019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1767-B1C1-4F9D-B925-F3296B374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796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BE7C-31A8-4E42-B261-580FBC8ECCDD}" type="datetimeFigureOut">
              <a:rPr lang="en-AU" smtClean="0"/>
              <a:t>17/06/2019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1767-B1C1-4F9D-B925-F3296B374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241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BE7C-31A8-4E42-B261-580FBC8ECCDD}" type="datetimeFigureOut">
              <a:rPr lang="en-AU" smtClean="0"/>
              <a:t>17/06/2019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1767-B1C1-4F9D-B925-F3296B374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614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BE7C-31A8-4E42-B261-580FBC8ECCDD}" type="datetimeFigureOut">
              <a:rPr lang="en-AU" smtClean="0"/>
              <a:t>17/06/2019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1767-B1C1-4F9D-B925-F3296B374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294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BE7C-31A8-4E42-B261-580FBC8ECCDD}" type="datetimeFigureOut">
              <a:rPr lang="en-AU" smtClean="0"/>
              <a:t>17/06/2019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1767-B1C1-4F9D-B925-F3296B374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960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BE7C-31A8-4E42-B261-580FBC8ECCDD}" type="datetimeFigureOut">
              <a:rPr lang="en-AU" smtClean="0"/>
              <a:t>17/06/2019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1767-B1C1-4F9D-B925-F3296B374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951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BE7C-31A8-4E42-B261-580FBC8ECCDD}" type="datetimeFigureOut">
              <a:rPr lang="en-AU" smtClean="0"/>
              <a:t>17/06/2019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1767-B1C1-4F9D-B925-F3296B374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185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8BE7C-31A8-4E42-B261-580FBC8ECCDD}" type="datetimeFigureOut">
              <a:rPr lang="en-AU" smtClean="0"/>
              <a:t>17/06/2019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41767-B1C1-4F9D-B925-F3296B3742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954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04864"/>
            <a:ext cx="9144000" cy="4653136"/>
          </a:xfrm>
          <a:prstGeom prst="rect">
            <a:avLst/>
          </a:prstGeom>
          <a:solidFill>
            <a:srgbClr val="EE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684038" y="3429000"/>
            <a:ext cx="7272338" cy="115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March 2019</a:t>
            </a:r>
            <a:endParaRPr lang="en-A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Peter.Krieg\Desktop\Image - ONRSR Logo JPG - 2 October 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86057"/>
            <a:ext cx="2088232" cy="87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98" y="2780928"/>
            <a:ext cx="6910638" cy="864096"/>
          </a:xfrm>
        </p:spPr>
        <p:txBody>
          <a:bodyPr>
            <a:normAutofit fontScale="90000"/>
          </a:bodyPr>
          <a:lstStyle/>
          <a:p>
            <a:pPr algn="l"/>
            <a:r>
              <a:rPr lang="en-A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NSW Drug and Alcohol </a:t>
            </a:r>
            <a:r>
              <a:rPr lang="en-A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Testing Identity Cards Discussion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661248"/>
            <a:ext cx="21431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36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541110"/>
            <a:ext cx="9144000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18448" y="6541109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22096" y="6541200"/>
            <a:ext cx="370384" cy="3130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10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457200" y="1124743"/>
            <a:ext cx="8229600" cy="180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Advise you of </a:t>
            </a:r>
            <a:r>
              <a:rPr lang="en-AU" sz="2600" dirty="0">
                <a:latin typeface="Arial" pitchFamily="34" charset="0"/>
                <a:cs typeface="Arial" pitchFamily="34" charset="0"/>
              </a:rPr>
              <a:t>the outcome of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these discussions</a:t>
            </a:r>
            <a:endParaRPr lang="en-AU" sz="2600" dirty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Develop </a:t>
            </a:r>
            <a:r>
              <a:rPr lang="en-AU" sz="2600" dirty="0">
                <a:latin typeface="Arial" pitchFamily="34" charset="0"/>
                <a:cs typeface="Arial" pitchFamily="34" charset="0"/>
              </a:rPr>
              <a:t>guidance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materials</a:t>
            </a:r>
            <a:endParaRPr lang="en-AU" sz="26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Allow </a:t>
            </a:r>
            <a:r>
              <a:rPr lang="en-AU" sz="2600" dirty="0">
                <a:latin typeface="Arial" pitchFamily="34" charset="0"/>
                <a:cs typeface="Arial" pitchFamily="34" charset="0"/>
              </a:rPr>
              <a:t>a reasonable time for any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changeover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384" y="337220"/>
            <a:ext cx="8229600" cy="78373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Next steps</a:t>
            </a:r>
            <a:endParaRPr lang="en-AU" sz="3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1" b="21145"/>
          <a:stretch/>
        </p:blipFill>
        <p:spPr>
          <a:xfrm>
            <a:off x="0" y="2960202"/>
            <a:ext cx="9144000" cy="35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ter.Krieg\Desktop\powerpoint-sideb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8478"/>
            <a:ext cx="971600" cy="358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475656" y="3401566"/>
            <a:ext cx="6515894" cy="60349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Any questions?</a:t>
            </a:r>
            <a:endParaRPr lang="en-AU" sz="2800" dirty="0"/>
          </a:p>
        </p:txBody>
      </p:sp>
      <p:pic>
        <p:nvPicPr>
          <p:cNvPr id="8" name="Picture 2" descr="C:\Users\Peter.Krieg\Desktop\Image - ONRSR Logo JPG - 2 October 2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86057"/>
            <a:ext cx="2088232" cy="87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35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91"/>
          <a:stretch/>
        </p:blipFill>
        <p:spPr bwMode="auto">
          <a:xfrm>
            <a:off x="5724128" y="0"/>
            <a:ext cx="3419872" cy="66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541110"/>
            <a:ext cx="9144000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18448" y="6541109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22096" y="6541200"/>
            <a:ext cx="370384" cy="3130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2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456848" y="852529"/>
            <a:ext cx="5061600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ONRSR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is proposing changes to the process for issuing identity cards for authorised persons for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D&amp;A testing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in NSW and we are seeking your input.</a:t>
            </a:r>
          </a:p>
          <a:p>
            <a:pPr lvl="0"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400" dirty="0">
                <a:latin typeface="Arial" pitchFamily="34" charset="0"/>
                <a:cs typeface="Arial" pitchFamily="34" charset="0"/>
              </a:rPr>
              <a:t>NSW D&amp;A identity cards have been required in NSW since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before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ONRSR was established and were previously issued by operators.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5122912" cy="706961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AU" sz="3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8"/>
          <a:stretch/>
        </p:blipFill>
        <p:spPr bwMode="auto">
          <a:xfrm>
            <a:off x="5724128" y="1"/>
            <a:ext cx="3425100" cy="653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1620" y="4916545"/>
            <a:ext cx="4552428" cy="1264550"/>
          </a:xfrm>
          <a:prstGeom prst="rect">
            <a:avLst/>
          </a:prstGeom>
          <a:noFill/>
          <a:ln w="38100">
            <a:solidFill>
              <a:srgbClr val="EEAF00"/>
            </a:solidFill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AU" sz="24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</a:t>
            </a:r>
          </a:p>
          <a:p>
            <a:pPr marL="358775" indent="-358775"/>
            <a:r>
              <a:rPr lang="en-A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1. 	Any comments on the current process?</a:t>
            </a:r>
            <a:endParaRPr lang="en-A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0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Proposal</a:t>
            </a:r>
            <a:endParaRPr lang="en-AU" sz="3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4525963"/>
          </a:xfrm>
        </p:spPr>
        <p:txBody>
          <a:bodyPr>
            <a:normAutofit/>
          </a:bodyPr>
          <a:lstStyle/>
          <a:p>
            <a:pPr marL="358775" indent="-358775">
              <a:spcAft>
                <a:spcPts val="1200"/>
              </a:spcAft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To transfer </a:t>
            </a:r>
            <a:r>
              <a:rPr lang="en-AU" sz="2600" dirty="0">
                <a:latin typeface="Arial" pitchFamily="34" charset="0"/>
                <a:cs typeface="Arial" pitchFamily="34" charset="0"/>
              </a:rPr>
              <a:t>the identify card management function to RTOs and third party service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providers.</a:t>
            </a:r>
            <a:endParaRPr lang="en-AU" sz="2600" dirty="0">
              <a:latin typeface="Arial" pitchFamily="34" charset="0"/>
              <a:cs typeface="Arial" pitchFamily="34" charset="0"/>
            </a:endParaRPr>
          </a:p>
          <a:p>
            <a:pPr marL="358775" indent="-358775">
              <a:spcAft>
                <a:spcPts val="1200"/>
              </a:spcAft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Sub-delegations </a:t>
            </a:r>
            <a:r>
              <a:rPr lang="en-AU" sz="2600" dirty="0">
                <a:latin typeface="Arial" pitchFamily="34" charset="0"/>
                <a:cs typeface="Arial" pitchFamily="34" charset="0"/>
              </a:rPr>
              <a:t>to industry to appoint authorised persons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would be </a:t>
            </a:r>
            <a:r>
              <a:rPr lang="en-AU" sz="2600" dirty="0">
                <a:latin typeface="Arial" pitchFamily="34" charset="0"/>
                <a:cs typeface="Arial" pitchFamily="34" charset="0"/>
              </a:rPr>
              <a:t>expanded to include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identity </a:t>
            </a:r>
            <a:r>
              <a:rPr lang="en-AU" sz="2600" dirty="0">
                <a:latin typeface="Arial" pitchFamily="34" charset="0"/>
                <a:cs typeface="Arial" pitchFamily="34" charset="0"/>
              </a:rPr>
              <a:t>card issue and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return.</a:t>
            </a:r>
          </a:p>
          <a:p>
            <a:pPr marL="358775" indent="-358775"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Industry would </a:t>
            </a:r>
            <a:r>
              <a:rPr lang="en-AU" sz="2600" dirty="0">
                <a:latin typeface="Arial" pitchFamily="34" charset="0"/>
                <a:cs typeface="Arial" pitchFamily="34" charset="0"/>
              </a:rPr>
              <a:t>appoint authorised persons and issue them with their instruments of appointment and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identity </a:t>
            </a:r>
            <a:r>
              <a:rPr lang="en-AU" sz="2600" dirty="0">
                <a:latin typeface="Arial" pitchFamily="34" charset="0"/>
                <a:cs typeface="Arial" pitchFamily="34" charset="0"/>
              </a:rPr>
              <a:t>cards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. </a:t>
            </a:r>
            <a:endParaRPr lang="en-AU" sz="2600" dirty="0">
              <a:latin typeface="Arial" pitchFamily="34" charset="0"/>
              <a:cs typeface="Arial" pitchFamily="34" charset="0"/>
            </a:endParaRPr>
          </a:p>
          <a:p>
            <a:pPr marL="358775" indent="-358775">
              <a:buClr>
                <a:srgbClr val="FFC000"/>
              </a:buClr>
              <a:buFont typeface="Arial Black" pitchFamily="34" charset="0"/>
              <a:buChar char="&gt;"/>
            </a:pPr>
            <a:endParaRPr lang="en-AU" sz="2800" dirty="0"/>
          </a:p>
          <a:p>
            <a:pPr marL="358775" indent="-358775">
              <a:buClr>
                <a:srgbClr val="FFC000"/>
              </a:buClr>
              <a:buFont typeface="Arial Black" pitchFamily="34" charset="0"/>
              <a:buChar char="&gt;"/>
            </a:pPr>
            <a:endParaRPr lang="en-A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8"/>
          <a:stretch/>
        </p:blipFill>
        <p:spPr bwMode="auto">
          <a:xfrm>
            <a:off x="5724128" y="1"/>
            <a:ext cx="3425100" cy="685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541110"/>
            <a:ext cx="9144000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18448" y="6541109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prstClr val="white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22096" y="6541200"/>
            <a:ext cx="370384" cy="31301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prstClr val="white"/>
                </a:solidFill>
              </a:rPr>
              <a:pPr/>
              <a:t>4</a:t>
            </a:fld>
            <a:endParaRPr lang="en-AU" b="1" dirty="0">
              <a:solidFill>
                <a:prstClr val="white"/>
              </a:solidFill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467544" y="1412776"/>
            <a:ext cx="5061600" cy="5105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1" indent="-358775"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Streamline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the process of issuing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identity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cards for both industry and ONRSR, by allowing operators and third party service providers to exercise their sub-delegation more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efficiently.</a:t>
            </a:r>
          </a:p>
          <a:p>
            <a:pPr marL="358775" lvl="1" indent="-358775">
              <a:buClr>
                <a:srgbClr val="FFC000"/>
              </a:buClr>
              <a:buFont typeface="Arial Black" pitchFamily="34" charset="0"/>
              <a:buChar char="&gt;"/>
            </a:pPr>
            <a:endParaRPr lang="en-AU" sz="2400" dirty="0" smtClean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Reduce the wait-time for the issue of identity cards.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C000"/>
              </a:buClr>
              <a:buNone/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27" t="415" r="991" b="-415"/>
          <a:stretch/>
        </p:blipFill>
        <p:spPr bwMode="auto">
          <a:xfrm>
            <a:off x="5724128" y="0"/>
            <a:ext cx="3419872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36888" y="476672"/>
            <a:ext cx="5122912" cy="706961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Why?</a:t>
            </a:r>
            <a:endParaRPr lang="en-AU" sz="3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24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541110"/>
            <a:ext cx="9144000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18448" y="6541109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22096" y="6541200"/>
            <a:ext cx="370384" cy="3130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5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457200" y="1196752"/>
            <a:ext cx="8229600" cy="5323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1" indent="-358775"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600" dirty="0">
                <a:latin typeface="Arial" pitchFamily="34" charset="0"/>
                <a:cs typeface="Arial" pitchFamily="34" charset="0"/>
              </a:rPr>
              <a:t>Regulator delegates to Director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Operations.</a:t>
            </a:r>
            <a:endParaRPr lang="en-AU" sz="2600" dirty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600" dirty="0">
                <a:latin typeface="Arial" pitchFamily="34" charset="0"/>
                <a:cs typeface="Arial" pitchFamily="34" charset="0"/>
              </a:rPr>
              <a:t>Director Operations sub-delegates to RTO or third party service provider representatives (not more than three per organisation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).</a:t>
            </a:r>
            <a:endParaRPr lang="en-AU" sz="2600" dirty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600" dirty="0">
                <a:latin typeface="Arial" pitchFamily="34" charset="0"/>
                <a:cs typeface="Arial" pitchFamily="34" charset="0"/>
              </a:rPr>
              <a:t>RTO or third party service provider representatives appoint authorised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persons.</a:t>
            </a:r>
            <a:endParaRPr lang="en-AU" sz="2600" dirty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600" dirty="0">
                <a:latin typeface="Arial" pitchFamily="34" charset="0"/>
                <a:cs typeface="Arial" pitchFamily="34" charset="0"/>
              </a:rPr>
              <a:t>Need to ensure authorised persons are appropriately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trained.</a:t>
            </a:r>
            <a:endParaRPr lang="en-AU" sz="2600" dirty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600" dirty="0">
                <a:latin typeface="Arial" pitchFamily="34" charset="0"/>
                <a:cs typeface="Arial" pitchFamily="34" charset="0"/>
              </a:rPr>
              <a:t>Need to keep records:</a:t>
            </a:r>
          </a:p>
          <a:p>
            <a:pPr marL="758825" lvl="1" indent="-358775"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Training</a:t>
            </a:r>
            <a:endParaRPr lang="en-AU" sz="2600" dirty="0">
              <a:latin typeface="Arial" pitchFamily="34" charset="0"/>
              <a:cs typeface="Arial" pitchFamily="34" charset="0"/>
            </a:endParaRPr>
          </a:p>
          <a:p>
            <a:pPr marL="758825" lvl="1" indent="-358775"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600" dirty="0">
                <a:latin typeface="Arial" pitchFamily="34" charset="0"/>
                <a:cs typeface="Arial" pitchFamily="34" charset="0"/>
              </a:rPr>
              <a:t>Instruments of appointment</a:t>
            </a:r>
          </a:p>
          <a:p>
            <a:pPr marL="758825" lvl="1" indent="-358775"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600" dirty="0">
                <a:latin typeface="Arial" pitchFamily="34" charset="0"/>
                <a:cs typeface="Arial" pitchFamily="34" charset="0"/>
              </a:rPr>
              <a:t>Register of authorised persons including card issue (max. 3 years) and return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dates</a:t>
            </a:r>
            <a:r>
              <a:rPr lang="en-AU" sz="3100" dirty="0">
                <a:latin typeface="Arial" pitchFamily="34" charset="0"/>
                <a:cs typeface="Arial" pitchFamily="34" charset="0"/>
              </a:rPr>
              <a:t>	</a:t>
            </a:r>
            <a:endParaRPr lang="en-US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Process: what stays the same?</a:t>
            </a:r>
            <a:endParaRPr lang="en-AU" sz="3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60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541110"/>
            <a:ext cx="9144000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18448" y="6541109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22096" y="6541200"/>
            <a:ext cx="370384" cy="3130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6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457200" y="1052736"/>
            <a:ext cx="8229600" cy="54676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buClr>
                <a:srgbClr val="FFC000"/>
              </a:buClr>
              <a:buNone/>
            </a:pPr>
            <a:r>
              <a:rPr lang="en-AU" b="1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Delegations</a:t>
            </a:r>
          </a:p>
          <a:p>
            <a:pPr marL="358775" lvl="1" indent="-358775">
              <a:lnSpc>
                <a:spcPct val="110000"/>
              </a:lnSpc>
              <a:spcAft>
                <a:spcPts val="1200"/>
              </a:spcAft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AU" dirty="0">
                <a:latin typeface="Arial" pitchFamily="34" charset="0"/>
                <a:cs typeface="Arial" pitchFamily="34" charset="0"/>
              </a:rPr>
              <a:t>sub-delegation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would need to be </a:t>
            </a:r>
            <a:r>
              <a:rPr lang="en-AU" dirty="0">
                <a:latin typeface="Arial" pitchFamily="34" charset="0"/>
                <a:cs typeface="Arial" pitchFamily="34" charset="0"/>
              </a:rPr>
              <a:t>amended to include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card </a:t>
            </a:r>
            <a:r>
              <a:rPr lang="en-AU" dirty="0">
                <a:latin typeface="Arial" pitchFamily="34" charset="0"/>
                <a:cs typeface="Arial" pitchFamily="34" charset="0"/>
              </a:rPr>
              <a:t>issue and return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1" indent="0">
              <a:lnSpc>
                <a:spcPct val="110000"/>
              </a:lnSpc>
              <a:buClr>
                <a:srgbClr val="FFC000"/>
              </a:buClr>
              <a:buNone/>
            </a:pPr>
            <a:r>
              <a:rPr lang="en-AU" b="1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Card production and management</a:t>
            </a:r>
            <a:endParaRPr lang="en-AU" b="1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8775" lvl="1" indent="-358775">
              <a:lnSpc>
                <a:spcPct val="110000"/>
              </a:lnSpc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dirty="0">
                <a:latin typeface="Arial" pitchFamily="34" charset="0"/>
                <a:cs typeface="Arial" pitchFamily="34" charset="0"/>
              </a:rPr>
              <a:t>RTO or third party service provider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would produce </a:t>
            </a:r>
            <a:r>
              <a:rPr lang="en-AU" dirty="0">
                <a:latin typeface="Arial" pitchFamily="34" charset="0"/>
                <a:cs typeface="Arial" pitchFamily="34" charset="0"/>
              </a:rPr>
              <a:t>cards.</a:t>
            </a:r>
          </a:p>
          <a:p>
            <a:pPr marL="358775" lvl="1" indent="-358775">
              <a:lnSpc>
                <a:spcPct val="110000"/>
              </a:lnSpc>
              <a:spcAft>
                <a:spcPts val="1200"/>
              </a:spcAft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Cards would be returned to the RTO or third party service provider when they expire or an individual ceases to be an authorised person. </a:t>
            </a:r>
          </a:p>
          <a:p>
            <a:pPr marL="0" lvl="1" indent="0">
              <a:lnSpc>
                <a:spcPct val="110000"/>
              </a:lnSpc>
              <a:buClr>
                <a:srgbClr val="FFC000"/>
              </a:buClr>
              <a:buNone/>
            </a:pPr>
            <a:r>
              <a:rPr lang="en-AU" b="1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Reporting</a:t>
            </a:r>
          </a:p>
          <a:p>
            <a:pPr marL="358775" lvl="1" indent="-358775">
              <a:lnSpc>
                <a:spcPct val="110000"/>
              </a:lnSpc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RTO </a:t>
            </a:r>
            <a:r>
              <a:rPr lang="en-AU" dirty="0">
                <a:latin typeface="Arial" pitchFamily="34" charset="0"/>
                <a:cs typeface="Arial" pitchFamily="34" charset="0"/>
              </a:rPr>
              <a:t>or third party service provider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would report annually:</a:t>
            </a:r>
            <a:endParaRPr lang="en-AU" dirty="0">
              <a:latin typeface="Arial" pitchFamily="34" charset="0"/>
              <a:cs typeface="Arial" pitchFamily="34" charset="0"/>
            </a:endParaRPr>
          </a:p>
          <a:p>
            <a:pPr marL="758825" lvl="1" indent="-358775">
              <a:lnSpc>
                <a:spcPct val="110000"/>
              </a:lnSpc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dirty="0">
                <a:latin typeface="Arial" pitchFamily="34" charset="0"/>
                <a:cs typeface="Arial" pitchFamily="34" charset="0"/>
              </a:rPr>
              <a:t>Number of authorised persons currently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appointed</a:t>
            </a:r>
            <a:endParaRPr lang="en-AU" dirty="0">
              <a:latin typeface="Arial" pitchFamily="34" charset="0"/>
              <a:cs typeface="Arial" pitchFamily="34" charset="0"/>
            </a:endParaRPr>
          </a:p>
          <a:p>
            <a:pPr marL="758825" lvl="1" indent="-358775">
              <a:lnSpc>
                <a:spcPct val="110000"/>
              </a:lnSpc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dirty="0">
                <a:latin typeface="Arial" pitchFamily="34" charset="0"/>
                <a:cs typeface="Arial" pitchFamily="34" charset="0"/>
              </a:rPr>
              <a:t>Number of appointments made in the year</a:t>
            </a:r>
          </a:p>
          <a:p>
            <a:pPr marL="758825" lvl="1" indent="-358775">
              <a:lnSpc>
                <a:spcPct val="110000"/>
              </a:lnSpc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dirty="0">
                <a:latin typeface="Arial" pitchFamily="34" charset="0"/>
                <a:cs typeface="Arial" pitchFamily="34" charset="0"/>
              </a:rPr>
              <a:t>Number of appointments terminated in the year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Process: what would be different?</a:t>
            </a:r>
            <a:endParaRPr lang="en-AU" sz="3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541110"/>
            <a:ext cx="9144000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18448" y="6541109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22096" y="6541200"/>
            <a:ext cx="370384" cy="3130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7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40768"/>
            <a:ext cx="4618856" cy="4410026"/>
          </a:xfrm>
          <a:prstGeom prst="rect">
            <a:avLst/>
          </a:prstGeom>
          <a:noFill/>
          <a:ln w="38100">
            <a:solidFill>
              <a:srgbClr val="EEAF00"/>
            </a:solidFill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AU" sz="24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</a:t>
            </a:r>
          </a:p>
          <a:p>
            <a:endParaRPr lang="en-AU" sz="2400" b="1" i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 startAt="2"/>
            </a:pPr>
            <a:r>
              <a:rPr lang="en-A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AU" sz="2200" dirty="0">
                <a:latin typeface="Arial" panose="020B0604020202020204" pitchFamily="34" charset="0"/>
                <a:cs typeface="Arial" panose="020B0604020202020204" pitchFamily="34" charset="0"/>
              </a:rPr>
              <a:t>you have any comment on the proposed process</a:t>
            </a:r>
            <a:r>
              <a:rPr lang="en-A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58825" lvl="1" indent="-358775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Delegations</a:t>
            </a:r>
            <a:r>
              <a:rPr lang="en-AU" sz="2200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758825" lvl="1" indent="-358775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200" dirty="0">
                <a:latin typeface="Arial" pitchFamily="34" charset="0"/>
                <a:cs typeface="Arial" pitchFamily="34" charset="0"/>
              </a:rPr>
              <a:t>Card production and </a:t>
            </a:r>
            <a:r>
              <a:rPr lang="en-AU" sz="2200" dirty="0" smtClean="0">
                <a:latin typeface="Arial" pitchFamily="34" charset="0"/>
                <a:cs typeface="Arial" pitchFamily="34" charset="0"/>
              </a:rPr>
              <a:t>management?</a:t>
            </a:r>
            <a:endParaRPr lang="en-AU" sz="2200" dirty="0">
              <a:latin typeface="Arial" pitchFamily="34" charset="0"/>
              <a:cs typeface="Arial" pitchFamily="34" charset="0"/>
            </a:endParaRPr>
          </a:p>
          <a:p>
            <a:pPr marL="758825" lvl="1" indent="-358775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200" dirty="0">
                <a:latin typeface="Arial" pitchFamily="34" charset="0"/>
                <a:cs typeface="Arial" pitchFamily="34" charset="0"/>
              </a:rPr>
              <a:t>Reporting?</a:t>
            </a:r>
          </a:p>
          <a:p>
            <a:r>
              <a:rPr lang="en-AU" sz="22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457200" lvl="0" indent="-457200">
              <a:buFont typeface="+mj-lt"/>
              <a:buAutoNum type="arabicPeriod" startAt="3"/>
            </a:pPr>
            <a:r>
              <a:rPr lang="en-A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AU" sz="2200" dirty="0">
                <a:latin typeface="Arial" panose="020B0604020202020204" pitchFamily="34" charset="0"/>
                <a:cs typeface="Arial" panose="020B0604020202020204" pitchFamily="34" charset="0"/>
              </a:rPr>
              <a:t>else do we need to </a:t>
            </a:r>
            <a:r>
              <a:rPr lang="en-A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consider?</a:t>
            </a:r>
            <a:endParaRPr lang="en-A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A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4762872" cy="108012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Process</a:t>
            </a:r>
            <a:endParaRPr lang="en-AU" sz="3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6" r="1006"/>
          <a:stretch/>
        </p:blipFill>
        <p:spPr>
          <a:xfrm>
            <a:off x="5687616" y="-96186"/>
            <a:ext cx="3456384" cy="66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Summary of Requirements</a:t>
            </a:r>
            <a:endParaRPr lang="en-AU" sz="3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4675658"/>
          </a:xfrm>
        </p:spPr>
        <p:txBody>
          <a:bodyPr>
            <a:normAutofit fontScale="85000" lnSpcReduction="10000"/>
          </a:bodyPr>
          <a:lstStyle/>
          <a:p>
            <a:pPr marL="358775" lvl="1" indent="-358775">
              <a:lnSpc>
                <a:spcPct val="110000"/>
              </a:lnSpc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Authorised Person training</a:t>
            </a:r>
            <a:endParaRPr lang="en-AU" dirty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lnSpc>
                <a:spcPct val="110000"/>
              </a:lnSpc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Instruments </a:t>
            </a:r>
            <a:r>
              <a:rPr lang="en-AU" dirty="0">
                <a:latin typeface="Arial" pitchFamily="34" charset="0"/>
                <a:cs typeface="Arial" pitchFamily="34" charset="0"/>
              </a:rPr>
              <a:t>of appointment issued to authorised persons and records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kept</a:t>
            </a:r>
            <a:endParaRPr lang="en-AU" dirty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lnSpc>
                <a:spcPct val="110000"/>
              </a:lnSpc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dirty="0">
                <a:latin typeface="Arial" pitchFamily="34" charset="0"/>
                <a:cs typeface="Arial" pitchFamily="34" charset="0"/>
              </a:rPr>
              <a:t>Identity cards: </a:t>
            </a:r>
          </a:p>
          <a:p>
            <a:pPr marL="758825" lvl="2" indent="-358775">
              <a:lnSpc>
                <a:spcPct val="110000"/>
              </a:lnSpc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Cards must </a:t>
            </a:r>
            <a:r>
              <a:rPr lang="en-AU" dirty="0">
                <a:latin typeface="Arial" pitchFamily="34" charset="0"/>
                <a:cs typeface="Arial" pitchFamily="34" charset="0"/>
              </a:rPr>
              <a:t>be issued to authorised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persons</a:t>
            </a:r>
            <a:endParaRPr lang="en-AU" dirty="0">
              <a:latin typeface="Arial" pitchFamily="34" charset="0"/>
              <a:cs typeface="Arial" pitchFamily="34" charset="0"/>
            </a:endParaRPr>
          </a:p>
          <a:p>
            <a:pPr marL="758825" lvl="2" indent="-358775">
              <a:lnSpc>
                <a:spcPct val="110000"/>
              </a:lnSpc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dirty="0">
                <a:latin typeface="Arial" pitchFamily="34" charset="0"/>
                <a:cs typeface="Arial" pitchFamily="34" charset="0"/>
              </a:rPr>
              <a:t>Cards must be returned when a person ceases to be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authorised</a:t>
            </a:r>
            <a:endParaRPr lang="en-AU" dirty="0">
              <a:latin typeface="Arial" pitchFamily="34" charset="0"/>
              <a:cs typeface="Arial" pitchFamily="34" charset="0"/>
            </a:endParaRPr>
          </a:p>
          <a:p>
            <a:pPr marL="758825" lvl="2" indent="-358775">
              <a:lnSpc>
                <a:spcPct val="110000"/>
              </a:lnSpc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dirty="0">
                <a:latin typeface="Arial" pitchFamily="34" charset="0"/>
                <a:cs typeface="Arial" pitchFamily="34" charset="0"/>
              </a:rPr>
              <a:t>A register of authorised persons must be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maintained</a:t>
            </a:r>
            <a:endParaRPr lang="en-AU" dirty="0">
              <a:latin typeface="Arial" pitchFamily="34" charset="0"/>
              <a:cs typeface="Arial" pitchFamily="34" charset="0"/>
            </a:endParaRPr>
          </a:p>
          <a:p>
            <a:pPr marL="758825" lvl="2" indent="-358775">
              <a:lnSpc>
                <a:spcPct val="110000"/>
              </a:lnSpc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dirty="0">
                <a:latin typeface="Arial" pitchFamily="34" charset="0"/>
                <a:cs typeface="Arial" pitchFamily="34" charset="0"/>
              </a:rPr>
              <a:t>Current cards are still valid, and must be returned to ONRSR when they expire, or a person ceases to be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authorised</a:t>
            </a:r>
            <a:endParaRPr lang="en-AU" dirty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lnSpc>
                <a:spcPct val="110000"/>
              </a:lnSpc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RTOs and third </a:t>
            </a:r>
            <a:r>
              <a:rPr lang="en-AU" dirty="0">
                <a:latin typeface="Arial" pitchFamily="34" charset="0"/>
                <a:cs typeface="Arial" pitchFamily="34" charset="0"/>
              </a:rPr>
              <a:t>party service providers must report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annually on </a:t>
            </a:r>
            <a:r>
              <a:rPr lang="en-AU" dirty="0">
                <a:latin typeface="Arial" pitchFamily="34" charset="0"/>
                <a:cs typeface="Arial" pitchFamily="34" charset="0"/>
              </a:rPr>
              <a:t>their authorised person appointment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process.</a:t>
            </a:r>
            <a:endParaRPr lang="en-AU" dirty="0">
              <a:latin typeface="Arial" pitchFamily="34" charset="0"/>
              <a:cs typeface="Arial" pitchFamily="34" charset="0"/>
            </a:endParaRPr>
          </a:p>
          <a:p>
            <a:pPr marL="358775" lvl="1" indent="-358775">
              <a:lnSpc>
                <a:spcPct val="110000"/>
              </a:lnSpc>
              <a:buClr>
                <a:srgbClr val="FFC000"/>
              </a:buClr>
              <a:buFont typeface="Arial Black" pitchFamily="34" charset="0"/>
              <a:buChar char="&gt;"/>
            </a:pPr>
            <a:endParaRPr lang="en-AU" dirty="0">
              <a:latin typeface="Arial" pitchFamily="34" charset="0"/>
              <a:cs typeface="Arial" pitchFamily="34" charset="0"/>
            </a:endParaRPr>
          </a:p>
          <a:p>
            <a:pPr marL="358775" indent="-358775">
              <a:buClr>
                <a:srgbClr val="FFC000"/>
              </a:buClr>
              <a:buFont typeface="Arial Black" pitchFamily="34" charset="0"/>
              <a:buChar char="&gt;"/>
            </a:pPr>
            <a:endParaRPr lang="en-A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541110"/>
            <a:ext cx="9144000" cy="333863"/>
          </a:xfrm>
          <a:prstGeom prst="rect">
            <a:avLst/>
          </a:prstGeom>
          <a:solidFill>
            <a:srgbClr val="A7A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18448" y="6541109"/>
            <a:ext cx="3013992" cy="31689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AU" sz="1050" b="1" dirty="0">
                <a:solidFill>
                  <a:schemeClr val="bg1"/>
                </a:solidFill>
              </a:rPr>
              <a:t>Office of the National Rail Safety Regulator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22096" y="6541200"/>
            <a:ext cx="370384" cy="3130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C65D16-96A2-4E3C-B010-799A1A449F71}" type="slidenum">
              <a:rPr lang="en-AU" b="1" smtClean="0">
                <a:solidFill>
                  <a:schemeClr val="bg1"/>
                </a:solidFill>
              </a:rPr>
              <a:pPr/>
              <a:t>9</a:t>
            </a:fld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457200" y="1412776"/>
            <a:ext cx="5061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400" dirty="0">
                <a:latin typeface="Arial" pitchFamily="34" charset="0"/>
                <a:cs typeface="Arial" pitchFamily="34" charset="0"/>
              </a:rPr>
              <a:t>ONRSR would need to revise all the sub-delegations and to clearly communicate expectations in relation to issuing the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cards. 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C000"/>
              </a:buClr>
              <a:buFont typeface="Arial Black" pitchFamily="34" charset="0"/>
              <a:buChar char="&gt;"/>
            </a:pPr>
            <a:r>
              <a:rPr lang="en-AU" sz="2400" dirty="0">
                <a:latin typeface="Arial" pitchFamily="34" charset="0"/>
                <a:cs typeface="Arial" pitchFamily="34" charset="0"/>
              </a:rPr>
              <a:t>You would need to ensure you  have your systems and processes in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place.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FFC000"/>
              </a:buClr>
              <a:buFont typeface="Arial Black" pitchFamily="34" charset="0"/>
              <a:buChar char="&gt;"/>
            </a:pPr>
            <a:endParaRPr lang="en-A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5122912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Implementation considerations</a:t>
            </a:r>
            <a:endParaRPr lang="en-AU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620" y="4916545"/>
            <a:ext cx="4552428" cy="925995"/>
          </a:xfrm>
          <a:prstGeom prst="rect">
            <a:avLst/>
          </a:prstGeom>
          <a:noFill/>
          <a:ln w="38100">
            <a:solidFill>
              <a:srgbClr val="EEAF00"/>
            </a:solidFill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AU" sz="24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</a:t>
            </a:r>
          </a:p>
          <a:p>
            <a:pPr marL="358775" indent="-358775"/>
            <a:r>
              <a:rPr lang="en-AU" sz="2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A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	How much notice is required? </a:t>
            </a:r>
            <a:endParaRPr lang="en-A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1" r="23780"/>
          <a:stretch/>
        </p:blipFill>
        <p:spPr>
          <a:xfrm>
            <a:off x="5687616" y="0"/>
            <a:ext cx="3456384" cy="654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31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d3c4172d526e4b2384ade4b889302c76" /></Relationships>
</file>

<file path=customXML/item3.xml><?xml version="1.0" encoding="utf-8"?>
<metadata xmlns="http://www.objective.com/ecm/document/metadata/CC116AEC172B4F80B4CED8D4A4C6A867" version="1.0.0">
  <systemFields>
    <field name="Objective-Id">
      <value order="0">A999700</value>
    </field>
    <field name="Objective-Title">
      <value order="0">Presentation - NSW Drug and Alcohol Testing Identity Cards Discussion - March 2019 - For Publication</value>
    </field>
    <field name="Objective-Description">
      <value order="0"/>
    </field>
    <field name="Objective-CreationStamp">
      <value order="0">2019-06-12T08:12:46Z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2019-06-17T02:08:14Z</value>
    </field>
    <field name="Objective-Owner">
      <value order="0">Catherine Dowe</value>
    </field>
    <field name="Objective-Path">
      <value order="0">Objective Global Folder:Rail Safety Regulation:Drug and Alcohol:Drug and Alcohol - National:Review - Authorised Person Appointments and Delegations</value>
    </field>
    <field name="Objective-Parent">
      <value order="0">Review - Authorised Person Appointments and Delegations</value>
    </field>
    <field name="Objective-State">
      <value order="0">Being Drafted</value>
    </field>
    <field name="Objective-VersionId">
      <value order="0">vA1620840</value>
    </field>
    <field name="Objective-Version">
      <value order="0">0.5</value>
    </field>
    <field name="Objective-VersionNumber">
      <value order="0">5</value>
    </field>
    <field name="Objective-VersionComment">
      <value order="0"/>
    </field>
    <field name="Objective-FileNumber">
      <value order="0">qA31841</value>
    </field>
    <field name="Objective-Classification">
      <value order="0"/>
    </field>
    <field name="Objective-Caveats">
      <value order="0"/>
    </field>
  </systemFields>
  <catalogues>
    <catalogue name="Document Type Catalogue" type="type" ori="id:cA47">
      <field name="Objective-Connect Creator">
        <value order="0"/>
      </field>
    </catalogue>
  </catalogues>
</metadata>
</file>

<file path=customXML/itemProps3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CC116AEC172B4F80B4CED8D4A4C6A86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558</Words>
  <Application>Microsoft Office PowerPoint</Application>
  <PresentationFormat>On-screen Show (4:3)</PresentationFormat>
  <Paragraphs>88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Office Theme</vt:lpstr>
      <vt:lpstr>NSW Drug and Alcohol Testing Identity Cards Discussion </vt:lpstr>
      <vt:lpstr>Introduction</vt:lpstr>
      <vt:lpstr>Proposal</vt:lpstr>
      <vt:lpstr>Why?</vt:lpstr>
      <vt:lpstr>Process: what stays the same?</vt:lpstr>
      <vt:lpstr>Process: what would be different?</vt:lpstr>
      <vt:lpstr>Process</vt:lpstr>
      <vt:lpstr>Summary of Requirements</vt:lpstr>
      <vt:lpstr>Implementation considerations</vt:lpstr>
      <vt:lpstr>Next steps</vt:lpstr>
      <vt:lpstr>Any questions?</vt:lpstr>
    </vt:vector>
  </TitlesOfParts>
  <Company>National Rail Safety Regulator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Murphy</dc:creator>
  <cp:lastModifiedBy>Catherine Dowe</cp:lastModifiedBy>
  <cp:revision>188</cp:revision>
  <cp:lastPrinted>2019-02-26T02:15:51Z</cp:lastPrinted>
  <dcterms:created xsi:type="dcterms:W3CDTF">2014-11-24T04:34:51Z</dcterms:created>
  <dcterms:modified xsi:type="dcterms:W3CDTF">2019-06-17T02:01:07Z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A999700</vt:lpwstr>
  </property>
  <property fmtid="{D5CDD505-2E9C-101B-9397-08002B2CF9AE}" pid="4" name="Objective-Title">
    <vt:lpwstr>Presentation - NSW Drug and Alcohol Testing Identity Cards Discussion - March 2019 - For Publication</vt:lpwstr>
  </property>
  <property fmtid="{D5CDD505-2E9C-101B-9397-08002B2CF9AE}" pid="5" name="Objective-Connect Creator [system]">
    <vt:lpwstr/>
  </property>
  <property fmtid="{D5CDD505-2E9C-101B-9397-08002B2CF9AE}" pid="6" name="Objective-CDR authorising officer">
    <vt:lpwstr>ONRSR - Document Controller</vt:lpwstr>
  </property>
  <property fmtid="{D5CDD505-2E9C-101B-9397-08002B2CF9AE}" pid="7" name="Objective-CDR content manager">
    <vt:lpwstr/>
  </property>
  <property fmtid="{D5CDD505-2E9C-101B-9397-08002B2CF9AE}" pid="8" name="Objective-CDR content owner">
    <vt:lpwstr>ONRSR - Document Controller</vt:lpwstr>
  </property>
  <property fmtid="{D5CDD505-2E9C-101B-9397-08002B2CF9AE}" pid="9" name="Objective-Action Officer">
    <vt:lpwstr/>
  </property>
  <property fmtid="{D5CDD505-2E9C-101B-9397-08002B2CF9AE}" pid="10" name="Objective-Document status">
    <vt:lpwstr>Current</vt:lpwstr>
  </property>
  <property fmtid="{D5CDD505-2E9C-101B-9397-08002B2CF9AE}" pid="11" name="Objective-Last reviewed on">
    <vt:filetime>2013-11-05T13:30:00Z</vt:filetime>
  </property>
  <property fmtid="{D5CDD505-2E9C-101B-9397-08002B2CF9AE}" pid="12" name="Objective-Next review due">
    <vt:filetime>2013-11-05T13:30:00Z</vt:filetime>
  </property>
  <property fmtid="{D5CDD505-2E9C-101B-9397-08002B2CF9AE}" pid="13" name="Objective-Comment">
    <vt:lpwstr/>
  </property>
  <property fmtid="{D5CDD505-2E9C-101B-9397-08002B2CF9AE}" pid="14" name="Objective-CreationStamp">
    <vt:filetime>2019-06-12T07:12:52Z</vt:filetime>
  </property>
  <property fmtid="{D5CDD505-2E9C-101B-9397-08002B2CF9AE}" pid="15" name="Objective-IsApproved">
    <vt:bool>false</vt:bool>
  </property>
  <property fmtid="{D5CDD505-2E9C-101B-9397-08002B2CF9AE}" pid="16" name="Objective-IsPublished">
    <vt:bool>false</vt:bool>
  </property>
  <property fmtid="{D5CDD505-2E9C-101B-9397-08002B2CF9AE}" pid="17" name="Objective-DatePublished">
    <vt:lpwstr/>
  </property>
  <property fmtid="{D5CDD505-2E9C-101B-9397-08002B2CF9AE}" pid="18" name="Objective-ModificationStamp">
    <vt:filetime>2019-06-17T01:38:14Z</vt:filetime>
  </property>
  <property fmtid="{D5CDD505-2E9C-101B-9397-08002B2CF9AE}" pid="19" name="Objective-Owner">
    <vt:lpwstr>Catherine Dowe</vt:lpwstr>
  </property>
  <property fmtid="{D5CDD505-2E9C-101B-9397-08002B2CF9AE}" pid="20" name="Objective-Path">
    <vt:lpwstr>Objective Global Folder:Rail Safety Regulation:Drug and Alcohol:Drug and Alcohol - National:Review - Authorised Person Appointments and Delegations:</vt:lpwstr>
  </property>
  <property fmtid="{D5CDD505-2E9C-101B-9397-08002B2CF9AE}" pid="21" name="Objective-Parent">
    <vt:lpwstr>Review - Authorised Person Appointments and Delegations</vt:lpwstr>
  </property>
  <property fmtid="{D5CDD505-2E9C-101B-9397-08002B2CF9AE}" pid="22" name="Objective-State">
    <vt:lpwstr>Being Drafted</vt:lpwstr>
  </property>
  <property fmtid="{D5CDD505-2E9C-101B-9397-08002B2CF9AE}" pid="23" name="Objective-Version">
    <vt:lpwstr>0.5</vt:lpwstr>
  </property>
  <property fmtid="{D5CDD505-2E9C-101B-9397-08002B2CF9AE}" pid="24" name="Objective-VersionNumber">
    <vt:r8>5</vt:r8>
  </property>
  <property fmtid="{D5CDD505-2E9C-101B-9397-08002B2CF9AE}" pid="25" name="Objective-VersionComment">
    <vt:lpwstr/>
  </property>
  <property fmtid="{D5CDD505-2E9C-101B-9397-08002B2CF9AE}" pid="26" name="Objective-FileNumber">
    <vt:lpwstr/>
  </property>
  <property fmtid="{D5CDD505-2E9C-101B-9397-08002B2CF9AE}" pid="27" name="Objective-Classification">
    <vt:lpwstr>[Inherited - none]</vt:lpwstr>
  </property>
  <property fmtid="{D5CDD505-2E9C-101B-9397-08002B2CF9AE}" pid="28" name="Objective-Caveats">
    <vt:lpwstr/>
  </property>
  <property fmtid="{D5CDD505-2E9C-101B-9397-08002B2CF9AE}" pid="29" name="Objective-Description">
    <vt:lpwstr/>
  </property>
  <property fmtid="{D5CDD505-2E9C-101B-9397-08002B2CF9AE}" pid="30" name="Objective-VersionId">
    <vt:lpwstr>vA1620840</vt:lpwstr>
  </property>
  <property fmtid="{D5CDD505-2E9C-101B-9397-08002B2CF9AE}" pid="31" name="Objective-Connect Creator">
    <vt:lpwstr/>
  </property>
</Properties>
</file>